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298" r:id="rId5"/>
    <p:sldId id="308" r:id="rId6"/>
    <p:sldId id="301" r:id="rId7"/>
    <p:sldId id="309" r:id="rId8"/>
    <p:sldId id="306" r:id="rId9"/>
    <p:sldId id="303" r:id="rId10"/>
    <p:sldId id="310" r:id="rId11"/>
    <p:sldId id="311" r:id="rId12"/>
    <p:sldId id="304" r:id="rId13"/>
    <p:sldId id="307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19" autoAdjust="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11/7/2022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437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11/7/2022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0465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11/7/2022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27835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11/7/2022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359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11/7/2022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9257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11/7/2022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85433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11/7/2022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3937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11/7/2022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11844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11/7/2022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6137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11/7/2022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603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7" Type="http://schemas.openxmlformats.org/officeDocument/2006/relationships/image" Target="../media/image9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pic>
        <p:nvPicPr>
          <p:cNvPr id="4" name="Picture 3" descr="A close up of a piece of paper with a pencil laying on top">
            <a:extLst>
              <a:ext uri="{FF2B5EF4-FFF2-40B4-BE49-F238E27FC236}">
                <a16:creationId xmlns:a16="http://schemas.microsoft.com/office/drawing/2014/main" id="{65810330-F0B5-43C9-BC34-094FFB5C052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975"/>
            <a:ext cx="12191980" cy="6858000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C5373426-E26E-431D-959C-5DB96C0B6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12607" y="1238442"/>
            <a:ext cx="3635926" cy="4355751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23416" y="1475234"/>
            <a:ext cx="3214307" cy="2901694"/>
          </a:xfrm>
        </p:spPr>
        <p:txBody>
          <a:bodyPr anchor="b">
            <a:normAutofit/>
          </a:bodyPr>
          <a:lstStyle/>
          <a:p>
            <a:r>
              <a:rPr lang="en-US" sz="4400" dirty="0">
                <a:solidFill>
                  <a:schemeClr val="tx1"/>
                </a:solidFill>
              </a:rPr>
              <a:t>Bootcamp</a:t>
            </a:r>
            <a:br>
              <a:rPr lang="en-US" sz="4400" dirty="0">
                <a:solidFill>
                  <a:schemeClr val="tx1"/>
                </a:solidFill>
              </a:rPr>
            </a:br>
            <a:r>
              <a:rPr lang="en-US" sz="4400" dirty="0">
                <a:solidFill>
                  <a:schemeClr val="tx1"/>
                </a:solidFill>
              </a:rPr>
              <a:t>Final</a:t>
            </a:r>
            <a:br>
              <a:rPr lang="en-US" sz="4400" dirty="0">
                <a:solidFill>
                  <a:schemeClr val="tx1"/>
                </a:solidFill>
              </a:rPr>
            </a:br>
            <a:r>
              <a:rPr lang="en-US" sz="4400" dirty="0">
                <a:solidFill>
                  <a:schemeClr val="tx1"/>
                </a:solidFill>
              </a:rPr>
              <a:t>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27750" y="4608576"/>
            <a:ext cx="3205640" cy="774186"/>
          </a:xfrm>
        </p:spPr>
        <p:txBody>
          <a:bodyPr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600" dirty="0"/>
              <a:t>Loan Prediction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6D07482-83A3-4451-943C-B46961082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76090" y="4508519"/>
            <a:ext cx="310896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EDC90921-9082-491B-940E-827D679F3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77154E-06F2-36B1-25DD-7ACF2E74C9C1}"/>
              </a:ext>
            </a:extLst>
          </p:cNvPr>
          <p:cNvSpPr txBox="1"/>
          <p:nvPr/>
        </p:nvSpPr>
        <p:spPr>
          <a:xfrm>
            <a:off x="186612" y="4901695"/>
            <a:ext cx="1877117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u="sng" dirty="0">
                <a:solidFill>
                  <a:schemeClr val="bg1">
                    <a:lumMod val="95000"/>
                    <a:lumOff val="5000"/>
                  </a:schemeClr>
                </a:solidFill>
              </a:rPr>
              <a:t>Team #6</a:t>
            </a:r>
          </a:p>
          <a:p>
            <a:r>
              <a:rPr lang="en-US" sz="2000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Michael Okoro</a:t>
            </a:r>
          </a:p>
          <a:p>
            <a:r>
              <a:rPr lang="en-US" sz="2000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Ravish </a:t>
            </a:r>
            <a:r>
              <a:rPr lang="en-US" sz="2000" b="1" dirty="0" err="1">
                <a:solidFill>
                  <a:schemeClr val="bg1">
                    <a:lumMod val="95000"/>
                    <a:lumOff val="5000"/>
                  </a:schemeClr>
                </a:solidFill>
              </a:rPr>
              <a:t>Sikha</a:t>
            </a:r>
            <a:endParaRPr lang="en-US" sz="2000" b="1" dirty="0">
              <a:solidFill>
                <a:schemeClr val="bg1">
                  <a:lumMod val="95000"/>
                  <a:lumOff val="5000"/>
                </a:schemeClr>
              </a:solidFill>
            </a:endParaRPr>
          </a:p>
          <a:p>
            <a:r>
              <a:rPr lang="en-US" sz="2000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Jeremy </a:t>
            </a:r>
            <a:r>
              <a:rPr lang="en-US" sz="2000" b="1" dirty="0" err="1">
                <a:solidFill>
                  <a:schemeClr val="bg1">
                    <a:lumMod val="95000"/>
                    <a:lumOff val="5000"/>
                  </a:schemeClr>
                </a:solidFill>
              </a:rPr>
              <a:t>Wagerik</a:t>
            </a:r>
            <a:endParaRPr lang="en-US" sz="2000" b="1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1439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C86D3-8FD1-4F47-A319-7D0542E48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934" y="367849"/>
            <a:ext cx="10058400" cy="917045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Dashboard Outline - Tableau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C266CDD0-3E96-40BD-8324-62D1DD86152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68557296"/>
              </p:ext>
            </p:extLst>
          </p:nvPr>
        </p:nvGraphicFramePr>
        <p:xfrm>
          <a:off x="223934" y="1284894"/>
          <a:ext cx="11756571" cy="5003939"/>
        </p:xfrm>
        <a:graphic>
          <a:graphicData uri="http://schemas.openxmlformats.org/drawingml/2006/table">
            <a:tbl>
              <a:tblPr firstRow="1" bandRow="1">
                <a:noFill/>
                <a:tableStyleId>{3B4B98B0-60AC-42C2-AFA5-B58CD77FA1E5}</a:tableStyleId>
              </a:tblPr>
              <a:tblGrid>
                <a:gridCol w="11756571">
                  <a:extLst>
                    <a:ext uri="{9D8B030D-6E8A-4147-A177-3AD203B41FA5}">
                      <a16:colId xmlns:a16="http://schemas.microsoft.com/office/drawing/2014/main" val="2981917977"/>
                    </a:ext>
                  </a:extLst>
                </a:gridCol>
              </a:tblGrid>
              <a:tr h="804057">
                <a:tc>
                  <a:txBody>
                    <a:bodyPr/>
                    <a:lstStyle/>
                    <a:p>
                      <a:endParaRPr lang="en-US" sz="2400" b="0" cap="all" spc="150" dirty="0">
                        <a:solidFill>
                          <a:schemeClr val="lt1"/>
                        </a:solidFill>
                      </a:endParaRPr>
                    </a:p>
                  </a:txBody>
                  <a:tcPr marL="151061" marR="151061" marT="151061" marB="15106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0512675"/>
                  </a:ext>
                </a:extLst>
              </a:tr>
              <a:tr h="3505910">
                <a:tc>
                  <a:txBody>
                    <a:bodyPr/>
                    <a:lstStyle/>
                    <a:p>
                      <a:endParaRPr lang="en-US" sz="1800" b="0" i="0" kern="1200" cap="none" spc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5369860"/>
                  </a:ext>
                </a:extLst>
              </a:tr>
              <a:tr h="69397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8144993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9A3E139E-920F-91E0-6D49-D20BB0FE1B16}"/>
              </a:ext>
            </a:extLst>
          </p:cNvPr>
          <p:cNvSpPr txBox="1"/>
          <p:nvPr/>
        </p:nvSpPr>
        <p:spPr>
          <a:xfrm>
            <a:off x="223934" y="2077665"/>
            <a:ext cx="6562694" cy="923330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b="1" u="sng" dirty="0"/>
              <a:t>Interactive Elements: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Filters on Loan Stats Map and Loan Delinquencies stacked bar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Pop-up markers on Map show additional information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194D26-7F37-99C0-42B9-2E0D41E0F0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419" y="3000996"/>
            <a:ext cx="11789162" cy="3381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9852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C86D3-8FD1-4F47-A319-7D0542E48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266" y="339857"/>
            <a:ext cx="11719248" cy="917045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Topic and Description of Data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C266CDD0-3E96-40BD-8324-62D1DD86152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4050762"/>
              </p:ext>
            </p:extLst>
          </p:nvPr>
        </p:nvGraphicFramePr>
        <p:xfrm>
          <a:off x="233266" y="1256902"/>
          <a:ext cx="11719248" cy="5085544"/>
        </p:xfrm>
        <a:graphic>
          <a:graphicData uri="http://schemas.openxmlformats.org/drawingml/2006/table">
            <a:tbl>
              <a:tblPr firstRow="1" bandRow="1">
                <a:noFill/>
                <a:tableStyleId>{3B4B98B0-60AC-42C2-AFA5-B58CD77FA1E5}</a:tableStyleId>
              </a:tblPr>
              <a:tblGrid>
                <a:gridCol w="11719248">
                  <a:extLst>
                    <a:ext uri="{9D8B030D-6E8A-4147-A177-3AD203B41FA5}">
                      <a16:colId xmlns:a16="http://schemas.microsoft.com/office/drawing/2014/main" val="2981917977"/>
                    </a:ext>
                  </a:extLst>
                </a:gridCol>
              </a:tblGrid>
              <a:tr h="613018">
                <a:tc>
                  <a:txBody>
                    <a:bodyPr/>
                    <a:lstStyle/>
                    <a:p>
                      <a:endParaRPr lang="en-US" sz="2400" b="0" cap="all" spc="150" dirty="0">
                        <a:solidFill>
                          <a:schemeClr val="lt1"/>
                        </a:solidFill>
                      </a:endParaRPr>
                    </a:p>
                  </a:txBody>
                  <a:tcPr marL="151061" marR="151061" marT="151061" marB="15106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051267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2000" b="1" i="0" u="sng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Project Focus: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Predicting whether a new loan applicant defaults on their loan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2000" b="1" i="0" u="sng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Goal: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Create Supervised Machine Learning Model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Train on Loan Status based on the applicant’s data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Predict new applicant’s loan approval</a:t>
                      </a: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5369860"/>
                  </a:ext>
                </a:extLst>
              </a:tr>
              <a:tr h="570858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2000" b="1" i="0" u="sng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Data Source: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Lending Club’s loan issuance in 2017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122 columns &amp; 96,779 rows of data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Complete loan applicant’s information of 49 states </a:t>
                      </a:r>
                      <a:r>
                        <a:rPr lang="en-US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incl Debt to Income Ratio, delinquency record, and employment status</a:t>
                      </a:r>
                      <a:r>
                        <a:rPr lang="en-US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28359"/>
                  </a:ext>
                </a:extLst>
              </a:tr>
              <a:tr h="97877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8144993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C683AC9A-FD0B-DC3C-3504-D681CAFAC5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1869" y="140049"/>
            <a:ext cx="2360645" cy="1116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7943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C86D3-8FD1-4F47-A319-7D0542E48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825" y="367849"/>
            <a:ext cx="10058400" cy="917045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Project Questions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C266CDD0-3E96-40BD-8324-62D1DD86152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44109047"/>
              </p:ext>
            </p:extLst>
          </p:nvPr>
        </p:nvGraphicFramePr>
        <p:xfrm>
          <a:off x="223934" y="1284894"/>
          <a:ext cx="11747241" cy="4414244"/>
        </p:xfrm>
        <a:graphic>
          <a:graphicData uri="http://schemas.openxmlformats.org/drawingml/2006/table">
            <a:tbl>
              <a:tblPr firstRow="1" bandRow="1">
                <a:noFill/>
                <a:tableStyleId>{3B4B98B0-60AC-42C2-AFA5-B58CD77FA1E5}</a:tableStyleId>
              </a:tblPr>
              <a:tblGrid>
                <a:gridCol w="11747241">
                  <a:extLst>
                    <a:ext uri="{9D8B030D-6E8A-4147-A177-3AD203B41FA5}">
                      <a16:colId xmlns:a16="http://schemas.microsoft.com/office/drawing/2014/main" val="2981917977"/>
                    </a:ext>
                  </a:extLst>
                </a:gridCol>
              </a:tblGrid>
              <a:tr h="613018">
                <a:tc>
                  <a:txBody>
                    <a:bodyPr/>
                    <a:lstStyle/>
                    <a:p>
                      <a:endParaRPr lang="en-US" sz="2400" b="0" cap="all" spc="150" dirty="0">
                        <a:solidFill>
                          <a:schemeClr val="lt1"/>
                        </a:solidFill>
                      </a:endParaRPr>
                    </a:p>
                  </a:txBody>
                  <a:tcPr marL="151061" marR="151061" marT="151061" marB="15106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0512675"/>
                  </a:ext>
                </a:extLst>
              </a:tr>
              <a:tr h="472437"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v"/>
                      </a:pP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What are the main factors to consider when approving a loan?</a:t>
                      </a:r>
                    </a:p>
                    <a:p>
                      <a:endParaRPr lang="en-US" sz="1800" b="0" i="0" kern="1200" cap="none" spc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>
                        <a:buFont typeface="Wingdings" panose="05000000000000000000" pitchFamily="2" charset="2"/>
                        <a:buChar char="v"/>
                      </a:pPr>
                      <a:r>
                        <a:rPr lang="en-US" sz="1800" b="0" i="0" kern="1200" cap="none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 Joint Applicants have an easier time getting approved for loans than Individual applicants? Are they more likely to stay current?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v"/>
                      </a:pPr>
                      <a:endParaRPr lang="en-US" sz="1800" b="0" i="0" kern="1200" cap="none" spc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v"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How does the credit grade affect the interest rate?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cap="none" spc="0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>
                        <a:buFont typeface="Wingdings" panose="05000000000000000000" pitchFamily="2" charset="2"/>
                        <a:buChar char="v"/>
                      </a:pPr>
                      <a:r>
                        <a:rPr lang="en-US" sz="1800" cap="none" spc="0" dirty="0">
                          <a:solidFill>
                            <a:schemeClr val="tx1"/>
                          </a:solidFill>
                        </a:rPr>
                        <a:t>What’s the most common type of loan taken?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v"/>
                      </a:pPr>
                      <a:endParaRPr lang="en-US" sz="1800" b="0" i="0" kern="1200" cap="none" spc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v"/>
                        <a:tabLst/>
                        <a:defRPr/>
                      </a:pPr>
                      <a:r>
                        <a:rPr lang="en-US" sz="1800" cap="none" spc="0" dirty="0">
                          <a:solidFill>
                            <a:schemeClr val="tx1"/>
                          </a:solidFill>
                        </a:rPr>
                        <a:t>What type of loan has is the most risky?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cap="none" spc="0" dirty="0">
                        <a:solidFill>
                          <a:schemeClr val="tx1"/>
                        </a:solidFill>
                      </a:endParaRP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v"/>
                        <a:tabLst/>
                        <a:defRPr/>
                      </a:pPr>
                      <a:r>
                        <a:rPr lang="en-US" sz="1800" cap="none" spc="0" dirty="0">
                          <a:solidFill>
                            <a:schemeClr val="tx1"/>
                          </a:solidFill>
                        </a:rPr>
                        <a:t>What is the correlation between Debt to Income Ratio(DTI) and Annual Income?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v"/>
                      </a:pPr>
                      <a:endParaRPr lang="en-US" sz="14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5369860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89DB53E5-C2C8-84B7-C93F-E96AC623AE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5555" y="3088433"/>
            <a:ext cx="5019955" cy="1688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9561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C86D3-8FD1-4F47-A319-7D0542E48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934" y="367849"/>
            <a:ext cx="10058400" cy="917045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Technologies Used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C266CDD0-3E96-40BD-8324-62D1DD86152D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223934" y="1284894"/>
          <a:ext cx="11756571" cy="4156475"/>
        </p:xfrm>
        <a:graphic>
          <a:graphicData uri="http://schemas.openxmlformats.org/drawingml/2006/table">
            <a:tbl>
              <a:tblPr firstRow="1" bandRow="1">
                <a:noFill/>
                <a:tableStyleId>{3B4B98B0-60AC-42C2-AFA5-B58CD77FA1E5}</a:tableStyleId>
              </a:tblPr>
              <a:tblGrid>
                <a:gridCol w="11756571">
                  <a:extLst>
                    <a:ext uri="{9D8B030D-6E8A-4147-A177-3AD203B41FA5}">
                      <a16:colId xmlns:a16="http://schemas.microsoft.com/office/drawing/2014/main" val="2981917977"/>
                    </a:ext>
                  </a:extLst>
                </a:gridCol>
              </a:tblGrid>
              <a:tr h="585899">
                <a:tc>
                  <a:txBody>
                    <a:bodyPr/>
                    <a:lstStyle/>
                    <a:p>
                      <a:endParaRPr lang="en-US" sz="2400" b="0" cap="all" spc="150" dirty="0">
                        <a:solidFill>
                          <a:schemeClr val="lt1"/>
                        </a:solidFill>
                      </a:endParaRPr>
                    </a:p>
                  </a:txBody>
                  <a:tcPr marL="151061" marR="151061" marT="151061" marB="15106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0512675"/>
                  </a:ext>
                </a:extLst>
              </a:tr>
              <a:tr h="2912151"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Python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endParaRPr lang="en-US" sz="1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endParaRPr lang="en-US" sz="1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Supervised Machine Learning -  Logistical Regression(Oversampling), Decision Trees, Random Forest Classification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endParaRPr lang="en-US" sz="1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endParaRPr lang="en-US" sz="1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SQL – 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endParaRPr lang="en-US" sz="14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5369860"/>
                  </a:ext>
                </a:extLst>
              </a:tr>
              <a:tr h="50568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8144993"/>
                  </a:ext>
                </a:extLst>
              </a:tr>
            </a:tbl>
          </a:graphicData>
        </a:graphic>
      </p:graphicFrame>
      <p:pic>
        <p:nvPicPr>
          <p:cNvPr id="5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7B60DE3E-D5E1-39D2-90E7-38338CF152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361" y="1992933"/>
            <a:ext cx="2522823" cy="942163"/>
          </a:xfrm>
          <a:prstGeom prst="rect">
            <a:avLst/>
          </a:prstGeom>
        </p:spPr>
      </p:pic>
      <p:pic>
        <p:nvPicPr>
          <p:cNvPr id="11" name="Picture 10" descr="Logo, company name&#10;&#10;Description automatically generated">
            <a:extLst>
              <a:ext uri="{FF2B5EF4-FFF2-40B4-BE49-F238E27FC236}">
                <a16:creationId xmlns:a16="http://schemas.microsoft.com/office/drawing/2014/main" id="{F861951B-AC66-629F-1E24-B8B11C830A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361" y="5463653"/>
            <a:ext cx="3296816" cy="773323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3CC094AA-F0A9-B7D5-3D47-CE988A554E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9146" y="3284494"/>
            <a:ext cx="1911207" cy="888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D347D37E-E322-20B8-64B7-26373F0078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361" y="3429000"/>
            <a:ext cx="988644" cy="744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F2904DA-801D-D6EB-95CD-39F9AC0FBF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109" y="4105123"/>
            <a:ext cx="1288313" cy="1288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A636F63D-0F10-7EC3-6C4B-ADC7D97BCD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1068" y="3253337"/>
            <a:ext cx="851786" cy="851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82953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C86D3-8FD1-4F47-A319-7D0542E48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934" y="367849"/>
            <a:ext cx="10058400" cy="917045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Data Exploration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C266CDD0-3E96-40BD-8324-62D1DD86152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944942"/>
              </p:ext>
            </p:extLst>
          </p:nvPr>
        </p:nvGraphicFramePr>
        <p:xfrm>
          <a:off x="223934" y="1284894"/>
          <a:ext cx="11756571" cy="5112606"/>
        </p:xfrm>
        <a:graphic>
          <a:graphicData uri="http://schemas.openxmlformats.org/drawingml/2006/table">
            <a:tbl>
              <a:tblPr firstRow="1" bandRow="1">
                <a:noFill/>
                <a:tableStyleId>{3B4B98B0-60AC-42C2-AFA5-B58CD77FA1E5}</a:tableStyleId>
              </a:tblPr>
              <a:tblGrid>
                <a:gridCol w="11756571">
                  <a:extLst>
                    <a:ext uri="{9D8B030D-6E8A-4147-A177-3AD203B41FA5}">
                      <a16:colId xmlns:a16="http://schemas.microsoft.com/office/drawing/2014/main" val="2981917977"/>
                    </a:ext>
                  </a:extLst>
                </a:gridCol>
              </a:tblGrid>
              <a:tr h="585899">
                <a:tc>
                  <a:txBody>
                    <a:bodyPr/>
                    <a:lstStyle/>
                    <a:p>
                      <a:endParaRPr lang="en-US" sz="2400" b="0" cap="all" spc="150" dirty="0">
                        <a:solidFill>
                          <a:schemeClr val="lt1"/>
                        </a:solidFill>
                      </a:endParaRPr>
                    </a:p>
                  </a:txBody>
                  <a:tcPr marL="151061" marR="151061" marT="151061" marB="15106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0512675"/>
                  </a:ext>
                </a:extLst>
              </a:tr>
              <a:tr h="2912151">
                <a:tc>
                  <a:txBody>
                    <a:bodyPr/>
                    <a:lstStyle/>
                    <a:p>
                      <a:r>
                        <a:rPr lang="en-US" sz="1800" b="0" i="0" kern="1200" cap="none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During the initial data exploration, the following was discovered:</a:t>
                      </a:r>
                    </a:p>
                    <a:p>
                      <a:endParaRPr lang="en-US" sz="1800" b="0" i="0" kern="1200" cap="none" spc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en-US" sz="1800" b="0" i="0" kern="1200" cap="none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dataset shape was 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endParaRPr lang="en-US" sz="1800" b="0" i="0" kern="1200" cap="none" spc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en-US" sz="1800" b="0" i="0" kern="1200" cap="none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id and </a:t>
                      </a:r>
                      <a:r>
                        <a:rPr lang="en-US" sz="1800" b="0" i="0" kern="1200" cap="none" spc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member_id</a:t>
                      </a:r>
                      <a:r>
                        <a:rPr lang="en-US" sz="1800" b="0" i="0" kern="1200" cap="none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columns did not contain any values.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endParaRPr lang="en-US" sz="1800" b="0" i="0" kern="1200" cap="none" spc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en-US" sz="1800" b="0" i="0" kern="1200" cap="none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112 columns had mixed data types.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endParaRPr lang="en-US" sz="1800" b="0" i="0" kern="1200" cap="none" spc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en-US" sz="1800" b="0" i="0" kern="1200" cap="none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Approximately 20 columns had excessive null values. 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endParaRPr lang="en-US" sz="1800" b="0" i="0" kern="1200" cap="none" spc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en-US" sz="1800" b="0" i="0" kern="1200" cap="none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There were many columns that contained repetitive or unnecessary information.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endParaRPr lang="en-US" sz="1800" b="0" i="0" kern="1200" cap="none" spc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en-US" sz="1800" b="0" i="0" kern="1200" cap="none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Some column names needed to be changed to more easily represented the data they contained.</a:t>
                      </a:r>
                      <a:endParaRPr lang="en-US" sz="14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5369860"/>
                  </a:ext>
                </a:extLst>
              </a:tr>
              <a:tr h="50568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8144993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49D8309C-D446-5205-1F7E-93B24AEAB0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2880" y="2437277"/>
            <a:ext cx="2560842" cy="6698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393C4AE-7107-D3C0-6C8A-AEB575FC1C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4005" y="2997656"/>
            <a:ext cx="4346500" cy="1687082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AC4C19F-2C3C-4AB3-9BCD-3A0303BAD04F}"/>
              </a:ext>
            </a:extLst>
          </p:cNvPr>
          <p:cNvCxnSpPr>
            <a:cxnSpLocks/>
          </p:cNvCxnSpPr>
          <p:nvPr/>
        </p:nvCxnSpPr>
        <p:spPr>
          <a:xfrm flipV="1">
            <a:off x="5943600" y="4012163"/>
            <a:ext cx="1690405" cy="44787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45981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C86D3-8FD1-4F47-A319-7D0542E48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265" y="367849"/>
            <a:ext cx="10058400" cy="917045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Data Cleaning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C266CDD0-3E96-40BD-8324-62D1DD86152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90976015"/>
              </p:ext>
            </p:extLst>
          </p:nvPr>
        </p:nvGraphicFramePr>
        <p:xfrm>
          <a:off x="233265" y="1284894"/>
          <a:ext cx="11756572" cy="5143086"/>
        </p:xfrm>
        <a:graphic>
          <a:graphicData uri="http://schemas.openxmlformats.org/drawingml/2006/table">
            <a:tbl>
              <a:tblPr firstRow="1" bandRow="1">
                <a:noFill/>
                <a:tableStyleId>{3B4B98B0-60AC-42C2-AFA5-B58CD77FA1E5}</a:tableStyleId>
              </a:tblPr>
              <a:tblGrid>
                <a:gridCol w="11756572">
                  <a:extLst>
                    <a:ext uri="{9D8B030D-6E8A-4147-A177-3AD203B41FA5}">
                      <a16:colId xmlns:a16="http://schemas.microsoft.com/office/drawing/2014/main" val="2981917977"/>
                    </a:ext>
                  </a:extLst>
                </a:gridCol>
              </a:tblGrid>
              <a:tr h="576647">
                <a:tc>
                  <a:txBody>
                    <a:bodyPr/>
                    <a:lstStyle/>
                    <a:p>
                      <a:endParaRPr lang="en-US" sz="2400" b="0" cap="all" spc="150" dirty="0">
                        <a:solidFill>
                          <a:schemeClr val="lt1"/>
                        </a:solidFill>
                      </a:endParaRPr>
                    </a:p>
                  </a:txBody>
                  <a:tcPr marL="151061" marR="151061" marT="151061" marB="15106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0512675"/>
                  </a:ext>
                </a:extLst>
              </a:tr>
              <a:tr h="3603023">
                <a:tc>
                  <a:txBody>
                    <a:bodyPr/>
                    <a:lstStyle/>
                    <a:p>
                      <a:r>
                        <a:rPr lang="en-US" sz="1800" b="0" i="0" kern="1200" cap="none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Actions taken during data cleaning process:</a:t>
                      </a:r>
                    </a:p>
                    <a:p>
                      <a:endParaRPr lang="en-US" sz="800" b="0" i="0" kern="1200" cap="none" spc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en-US" sz="1800" b="0" i="0" kern="1200" cap="none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id column was dropped, and values were given to the </a:t>
                      </a:r>
                      <a:r>
                        <a:rPr lang="en-US" sz="1800" b="0" i="0" kern="1200" cap="none" spc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member_id</a:t>
                      </a:r>
                      <a:r>
                        <a:rPr lang="en-US" sz="1800" b="0" i="0" kern="1200" cap="none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column with data type “int64”.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endParaRPr lang="en-US" sz="800" b="0" i="0" kern="1200" cap="none" spc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en-US" sz="1800" b="0" i="0" kern="1200" cap="none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Drop 20 columns that were not necessary to our story or model or were repetitive.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endParaRPr lang="en-US" sz="800" b="0" i="0" kern="1200" cap="none" spc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en-US" sz="1800" b="0" i="0" kern="1200" cap="none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Removed string value “months” from term column leaving only the integer value.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endParaRPr lang="en-US" sz="800" b="0" i="0" kern="1200" cap="none" spc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en-US" sz="1800" b="0" i="0" kern="1200" cap="none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Employee title and Employment Length columns had null values filled in with the word “None”.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endParaRPr lang="en-US" sz="800" b="0" i="0" kern="1200" cap="none" spc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en-US" sz="1800" b="0" i="0" kern="1200" cap="none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Joint Verification status column had null values filled in with “Not Applicable” for individual applications.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endParaRPr lang="en-US" sz="800" b="0" i="0" kern="1200" cap="none" spc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en-US" sz="1800" b="0" i="0" kern="1200" cap="none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Multiple columns with null values showing how many of a particular record the applicant had were filled in with a “0”.  Example – Number of Charge-offs, if applicant did not have any, the cell was empty. In these cases, putting a zero would allow us to keep that column as a factor without skewing the result.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endParaRPr lang="en-US" sz="800" b="0" i="0" kern="1200" cap="none" spc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en-US" sz="1800" b="0" i="0" kern="1200" cap="none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There were 31 column names changed to be more descriptive of their values.</a:t>
                      </a: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5369860"/>
                  </a:ext>
                </a:extLst>
              </a:tr>
              <a:tr h="49769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81449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796678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C86D3-8FD1-4F47-A319-7D0542E48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265" y="367849"/>
            <a:ext cx="10058400" cy="917045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Database – AWS RDS &amp; S3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C266CDD0-3E96-40BD-8324-62D1DD86152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65693854"/>
              </p:ext>
            </p:extLst>
          </p:nvPr>
        </p:nvGraphicFramePr>
        <p:xfrm>
          <a:off x="233265" y="1284894"/>
          <a:ext cx="11725470" cy="4847347"/>
        </p:xfrm>
        <a:graphic>
          <a:graphicData uri="http://schemas.openxmlformats.org/drawingml/2006/table">
            <a:tbl>
              <a:tblPr firstRow="1" bandRow="1">
                <a:noFill/>
                <a:tableStyleId>{3B4B98B0-60AC-42C2-AFA5-B58CD77FA1E5}</a:tableStyleId>
              </a:tblPr>
              <a:tblGrid>
                <a:gridCol w="11725470">
                  <a:extLst>
                    <a:ext uri="{9D8B030D-6E8A-4147-A177-3AD203B41FA5}">
                      <a16:colId xmlns:a16="http://schemas.microsoft.com/office/drawing/2014/main" val="2981917977"/>
                    </a:ext>
                  </a:extLst>
                </a:gridCol>
              </a:tblGrid>
              <a:tr h="576647">
                <a:tc>
                  <a:txBody>
                    <a:bodyPr/>
                    <a:lstStyle/>
                    <a:p>
                      <a:endParaRPr lang="en-US" sz="2400" b="0" cap="all" spc="150" dirty="0">
                        <a:solidFill>
                          <a:schemeClr val="lt1"/>
                        </a:solidFill>
                      </a:endParaRPr>
                    </a:p>
                  </a:txBody>
                  <a:tcPr marL="151061" marR="151061" marT="151061" marB="15106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0512675"/>
                  </a:ext>
                </a:extLst>
              </a:tr>
              <a:tr h="3603023">
                <a:tc>
                  <a:txBody>
                    <a:bodyPr/>
                    <a:lstStyle/>
                    <a:p>
                      <a:r>
                        <a:rPr lang="en-US" sz="1800" b="0" i="0" kern="1200" cap="none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Created Database &amp; data storage on the cloud (AWS Free tier)</a:t>
                      </a:r>
                    </a:p>
                    <a:p>
                      <a:endParaRPr lang="en-US" sz="800" b="0" i="0" kern="1200" cap="none" spc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en-US" sz="1800" b="0" i="0" kern="1200" cap="none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Created the RDS – </a:t>
                      </a:r>
                      <a:r>
                        <a:rPr lang="en-US" sz="1800" b="0" i="0" kern="1200" cap="none" spc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pgAdmin</a:t>
                      </a:r>
                      <a:r>
                        <a:rPr lang="en-US" sz="1800" b="0" i="0" kern="1200" cap="none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4 on AWS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endParaRPr lang="en-US" sz="1800" b="0" i="0" kern="1200" cap="none" spc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en-US" sz="1800" b="0" i="0" kern="1200" cap="none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Schema file, showcasing the tables </a:t>
                      </a:r>
                    </a:p>
                    <a:p>
                      <a:pPr marL="0" indent="0">
                        <a:buFont typeface="Wingdings" panose="05000000000000000000" pitchFamily="2" charset="2"/>
                        <a:buNone/>
                      </a:pPr>
                      <a:r>
                        <a:rPr lang="en-US" sz="1800" b="0" i="0" kern="1200" cap="none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&amp; its correlation is uploaded on GitHub</a:t>
                      </a:r>
                    </a:p>
                    <a:p>
                      <a:pPr marL="0" indent="0">
                        <a:buFont typeface="Wingdings" panose="05000000000000000000" pitchFamily="2" charset="2"/>
                        <a:buNone/>
                      </a:pPr>
                      <a:endParaRPr lang="en-US" sz="1800" b="0" i="0" kern="1200" cap="none" spc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en-US" sz="1800" b="0" i="0" kern="1200" cap="none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Data file used for training the ML model has been </a:t>
                      </a:r>
                    </a:p>
                    <a:p>
                      <a:pPr marL="0" indent="0">
                        <a:buFont typeface="Wingdings" panose="05000000000000000000" pitchFamily="2" charset="2"/>
                        <a:buNone/>
                      </a:pPr>
                      <a:r>
                        <a:rPr lang="en-US" sz="1800" b="0" i="0" kern="1200" cap="none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uploaded to S3</a:t>
                      </a:r>
                      <a:endParaRPr lang="en-US" sz="800" b="0" i="0" kern="1200" cap="none" spc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5369860"/>
                  </a:ext>
                </a:extLst>
              </a:tr>
              <a:tr h="49769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8144993"/>
                  </a:ext>
                </a:extLst>
              </a:tr>
            </a:tbl>
          </a:graphicData>
        </a:graphic>
      </p:graphicFrame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CDCA77DB-C329-0FDC-5834-2D3522A2C4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1636" y="1951902"/>
            <a:ext cx="5417099" cy="4424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4999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C86D3-8FD1-4F47-A319-7D0542E48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265" y="367849"/>
            <a:ext cx="10058400" cy="917045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Database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C266CDD0-3E96-40BD-8324-62D1DD86152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91131448"/>
              </p:ext>
            </p:extLst>
          </p:nvPr>
        </p:nvGraphicFramePr>
        <p:xfrm>
          <a:off x="233265" y="1284894"/>
          <a:ext cx="11725470" cy="4847347"/>
        </p:xfrm>
        <a:graphic>
          <a:graphicData uri="http://schemas.openxmlformats.org/drawingml/2006/table">
            <a:tbl>
              <a:tblPr firstRow="1" bandRow="1">
                <a:noFill/>
                <a:tableStyleId>{3B4B98B0-60AC-42C2-AFA5-B58CD77FA1E5}</a:tableStyleId>
              </a:tblPr>
              <a:tblGrid>
                <a:gridCol w="11725470">
                  <a:extLst>
                    <a:ext uri="{9D8B030D-6E8A-4147-A177-3AD203B41FA5}">
                      <a16:colId xmlns:a16="http://schemas.microsoft.com/office/drawing/2014/main" val="2981917977"/>
                    </a:ext>
                  </a:extLst>
                </a:gridCol>
              </a:tblGrid>
              <a:tr h="576647">
                <a:tc>
                  <a:txBody>
                    <a:bodyPr/>
                    <a:lstStyle/>
                    <a:p>
                      <a:endParaRPr lang="en-US" sz="2400" b="0" cap="all" spc="150" dirty="0">
                        <a:solidFill>
                          <a:schemeClr val="lt1"/>
                        </a:solidFill>
                      </a:endParaRPr>
                    </a:p>
                  </a:txBody>
                  <a:tcPr marL="151061" marR="151061" marT="151061" marB="15106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0512675"/>
                  </a:ext>
                </a:extLst>
              </a:tr>
              <a:tr h="3603023">
                <a:tc>
                  <a:txBody>
                    <a:bodyPr/>
                    <a:lstStyle/>
                    <a:p>
                      <a:pPr marL="171450" indent="-171450">
                        <a:buFont typeface="Wingdings" panose="05000000000000000000" pitchFamily="2" charset="2"/>
                        <a:buChar char="Ø"/>
                      </a:pPr>
                      <a:r>
                        <a:rPr lang="en-US" sz="1800" b="0" i="0" kern="1200" cap="none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ERD of Tables created in SQL </a:t>
                      </a:r>
                    </a:p>
                    <a:p>
                      <a:pPr marL="0" indent="0">
                        <a:buFont typeface="Wingdings" panose="05000000000000000000" pitchFamily="2" charset="2"/>
                        <a:buNone/>
                      </a:pPr>
                      <a:r>
                        <a:rPr lang="en-US" sz="1800" b="0" i="0" kern="1200" cap="none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database</a:t>
                      </a: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5369860"/>
                  </a:ext>
                </a:extLst>
              </a:tr>
              <a:tr h="49769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8144993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C8C2CFFC-0EA0-ABA1-3658-A69B967B45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6261" y="1963999"/>
            <a:ext cx="8282474" cy="4352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3459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C86D3-8FD1-4F47-A319-7D0542E48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934" y="367849"/>
            <a:ext cx="10058400" cy="917045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Important Factors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C266CDD0-3E96-40BD-8324-62D1DD86152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55983214"/>
              </p:ext>
            </p:extLst>
          </p:nvPr>
        </p:nvGraphicFramePr>
        <p:xfrm>
          <a:off x="223934" y="1284894"/>
          <a:ext cx="11756571" cy="2266058"/>
        </p:xfrm>
        <a:graphic>
          <a:graphicData uri="http://schemas.openxmlformats.org/drawingml/2006/table">
            <a:tbl>
              <a:tblPr firstRow="1" bandRow="1">
                <a:noFill/>
                <a:tableStyleId>{3B4B98B0-60AC-42C2-AFA5-B58CD77FA1E5}</a:tableStyleId>
              </a:tblPr>
              <a:tblGrid>
                <a:gridCol w="11756571">
                  <a:extLst>
                    <a:ext uri="{9D8B030D-6E8A-4147-A177-3AD203B41FA5}">
                      <a16:colId xmlns:a16="http://schemas.microsoft.com/office/drawing/2014/main" val="298191797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 sz="2400" b="0" cap="all" spc="150" dirty="0">
                        <a:solidFill>
                          <a:schemeClr val="lt1"/>
                        </a:solidFill>
                      </a:endParaRPr>
                    </a:p>
                  </a:txBody>
                  <a:tcPr marL="151061" marR="151061" marT="151061" marB="15106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0512675"/>
                  </a:ext>
                </a:extLst>
              </a:tr>
              <a:tr h="1021734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v"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What are the main factors to consider when approving a loan?</a:t>
                      </a:r>
                    </a:p>
                    <a:p>
                      <a:endParaRPr lang="en-US" sz="1800" b="0" i="0" kern="1200" cap="none" spc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53698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8144993"/>
                  </a:ext>
                </a:extLst>
              </a:tr>
            </a:tbl>
          </a:graphicData>
        </a:graphic>
      </p:graphicFrame>
      <p:pic>
        <p:nvPicPr>
          <p:cNvPr id="7" name="Picture 6" descr="Text, letter&#10;&#10;Description automatically generated">
            <a:extLst>
              <a:ext uri="{FF2B5EF4-FFF2-40B4-BE49-F238E27FC236}">
                <a16:creationId xmlns:a16="http://schemas.microsoft.com/office/drawing/2014/main" id="{7AA22FC6-031E-3BB8-5A9D-2D5F26FEE4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5116" y="2743201"/>
            <a:ext cx="5090601" cy="354563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C19287C-2712-1931-2187-EA1740DDFF1B}"/>
              </a:ext>
            </a:extLst>
          </p:cNvPr>
          <p:cNvSpPr txBox="1"/>
          <p:nvPr/>
        </p:nvSpPr>
        <p:spPr>
          <a:xfrm>
            <a:off x="485193" y="2743201"/>
            <a:ext cx="6209924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The results showed that Debt to Income Ratio was the most important factor in the machine learning model at 7.7%.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The applicants Total Open Balance excluding their mortgage account was 2</a:t>
            </a:r>
            <a:r>
              <a:rPr lang="en-US" sz="2000" baseline="30000" dirty="0"/>
              <a:t>nd</a:t>
            </a:r>
            <a:r>
              <a:rPr lang="en-US" sz="2000" dirty="0"/>
              <a:t> at 7.5%.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Monthly Payment was 7.4%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3 of the Top 5 Factors had to do with the applicants open balance information.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3 of the Top 10 referred to the number of open accounts the applicant had.</a:t>
            </a:r>
          </a:p>
        </p:txBody>
      </p:sp>
    </p:spTree>
    <p:extLst>
      <p:ext uri="{BB962C8B-B14F-4D97-AF65-F5344CB8AC3E}">
        <p14:creationId xmlns:p14="http://schemas.microsoft.com/office/powerpoint/2010/main" val="1132588016"/>
      </p:ext>
    </p:extLst>
  </p:cSld>
  <p:clrMapOvr>
    <a:masterClrMapping/>
  </p:clrMapOvr>
</p:sld>
</file>

<file path=ppt/theme/theme1.xml><?xml version="1.0" encoding="utf-8"?>
<a:theme xmlns:a="http://schemas.openxmlformats.org/drawingml/2006/main" name="1_RetrospectVTI">
  <a:themeElements>
    <a:clrScheme name="Custom 34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C7016"/>
      </a:accent1>
      <a:accent2>
        <a:srgbClr val="F8931D"/>
      </a:accent2>
      <a:accent3>
        <a:srgbClr val="CE8D3E"/>
      </a:accent3>
      <a:accent4>
        <a:srgbClr val="E64823"/>
      </a:accent4>
      <a:accent5>
        <a:srgbClr val="FFCA08"/>
      </a:accent5>
      <a:accent6>
        <a:srgbClr val="9C6A6A"/>
      </a:accent6>
      <a:hlink>
        <a:srgbClr val="2998E3"/>
      </a:hlink>
      <a:folHlink>
        <a:srgbClr val="7F723D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Override1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ppt/theme/themeOverride2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ppt/theme/themeOverride3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ppt/theme/themeOverride4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ppt/theme/themeOverride5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ppt/theme/themeOverride6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AA3F7EDC-E5B4-4BBC-9D2A-CBE6D46C37A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3932EF5-314F-409E-8020-FEE5FA0795B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03EEFF0-FB57-4CB4-8BFC-DF397689E2ED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{F7B96F2F-1428-492D-A124-B0305E868CEA}tf22712842_win32</Template>
  <TotalTime>3061</TotalTime>
  <Words>617</Words>
  <Application>Microsoft Office PowerPoint</Application>
  <PresentationFormat>Widescreen</PresentationFormat>
  <Paragraphs>91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Bookman Old Style</vt:lpstr>
      <vt:lpstr>Calibri</vt:lpstr>
      <vt:lpstr>Franklin Gothic Book</vt:lpstr>
      <vt:lpstr>Wingdings</vt:lpstr>
      <vt:lpstr>1_RetrospectVTI</vt:lpstr>
      <vt:lpstr>Bootcamp Final Project</vt:lpstr>
      <vt:lpstr>Topic and Description of Data</vt:lpstr>
      <vt:lpstr>Project Questions</vt:lpstr>
      <vt:lpstr>Technologies Used</vt:lpstr>
      <vt:lpstr>Data Exploration</vt:lpstr>
      <vt:lpstr>Data Cleaning</vt:lpstr>
      <vt:lpstr>Database – AWS RDS &amp; S3</vt:lpstr>
      <vt:lpstr>Database</vt:lpstr>
      <vt:lpstr>Important Factors</vt:lpstr>
      <vt:lpstr>Dashboard Outline - Tableau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Bootcamp Final Project</dc:title>
  <dc:creator>jwag 2128</dc:creator>
  <cp:lastModifiedBy>jwag 2128</cp:lastModifiedBy>
  <cp:revision>19</cp:revision>
  <dcterms:created xsi:type="dcterms:W3CDTF">2022-10-25T00:20:01Z</dcterms:created>
  <dcterms:modified xsi:type="dcterms:W3CDTF">2022-11-07T23:34:36Z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